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0" r:id="rId6"/>
    <p:sldId id="260" r:id="rId7"/>
    <p:sldId id="271" r:id="rId8"/>
    <p:sldId id="272" r:id="rId9"/>
    <p:sldId id="265" r:id="rId10"/>
    <p:sldId id="269" r:id="rId11"/>
    <p:sldId id="261" r:id="rId12"/>
    <p:sldId id="262" r:id="rId13"/>
    <p:sldId id="263" r:id="rId14"/>
    <p:sldId id="267" r:id="rId15"/>
    <p:sldId id="264" r:id="rId16"/>
    <p:sldId id="268"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636DC3-A581-4A61-A49E-47F4D0D3EC00}" type="datetimeFigureOut">
              <a:rPr lang="en-US" smtClean="0"/>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636DC3-A581-4A61-A49E-47F4D0D3EC00}" type="datetimeFigureOut">
              <a:rPr lang="en-US" smtClean="0"/>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636DC3-A581-4A61-A49E-47F4D0D3EC00}" type="datetimeFigureOut">
              <a:rPr lang="en-US" smtClean="0"/>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636DC3-A581-4A61-A49E-47F4D0D3EC00}" type="datetimeFigureOut">
              <a:rPr lang="en-US" smtClean="0"/>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636DC3-A581-4A61-A49E-47F4D0D3EC00}" type="datetimeFigureOut">
              <a:rPr lang="en-US" smtClean="0"/>
              <a:t>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636DC3-A581-4A61-A49E-47F4D0D3EC00}" type="datetimeFigureOut">
              <a:rPr lang="en-US" smtClean="0"/>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636DC3-A581-4A61-A49E-47F4D0D3EC00}" type="datetimeFigureOut">
              <a:rPr lang="en-US" smtClean="0"/>
              <a:t>1/12/2010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636DC3-A581-4A61-A49E-47F4D0D3EC00}" type="datetimeFigureOut">
              <a:rPr lang="en-US" smtClean="0"/>
              <a:t>1/12/2010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36DC3-A581-4A61-A49E-47F4D0D3EC00}" type="datetimeFigureOut">
              <a:rPr lang="en-US" smtClean="0"/>
              <a:t>1/12/2010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6DC3-A581-4A61-A49E-47F4D0D3EC00}" type="datetimeFigureOut">
              <a:rPr lang="en-US" smtClean="0"/>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36DC3-A581-4A61-A49E-47F4D0D3EC00}" type="datetimeFigureOut">
              <a:rPr lang="en-US" smtClean="0"/>
              <a:t>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A16AE4-CF36-4A82-BC74-8159B235963D}" type="slidenum">
              <a:rPr lang="en-US" smtClean="0"/>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36DC3-A581-4A61-A49E-47F4D0D3EC00}" type="datetimeFigureOut">
              <a:rPr lang="en-US" smtClean="0"/>
              <a:t>1/12/2010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16AE4-CF36-4A82-BC74-8159B23596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Crime in the 1920s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Prohibition Cartoon </a:t>
            </a:r>
            <a:endParaRPr lang="en-US" dirty="0"/>
          </a:p>
        </p:txBody>
      </p:sp>
      <p:pic>
        <p:nvPicPr>
          <p:cNvPr id="26626" name="Picture 2" descr="Both Sides of the Question Cartoon"/>
          <p:cNvPicPr>
            <a:picLocks noChangeAspect="1" noChangeArrowheads="1"/>
          </p:cNvPicPr>
          <p:nvPr/>
        </p:nvPicPr>
        <p:blipFill>
          <a:blip r:embed="rId2" cstate="print"/>
          <a:srcRect/>
          <a:stretch>
            <a:fillRect/>
          </a:stretch>
        </p:blipFill>
        <p:spPr bwMode="auto">
          <a:xfrm>
            <a:off x="0" y="1905000"/>
            <a:ext cx="9063786" cy="4191000"/>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Prohibition in Maryland</a:t>
            </a:r>
            <a:endParaRPr lang="en-US" dirty="0"/>
          </a:p>
        </p:txBody>
      </p:sp>
      <p:sp>
        <p:nvSpPr>
          <p:cNvPr id="3" name="Content Placeholder 2"/>
          <p:cNvSpPr>
            <a:spLocks noGrp="1"/>
          </p:cNvSpPr>
          <p:nvPr>
            <p:ph idx="1"/>
          </p:nvPr>
        </p:nvSpPr>
        <p:spPr/>
        <p:txBody>
          <a:bodyPr/>
          <a:lstStyle/>
          <a:p>
            <a:r>
              <a:rPr lang="en-US" dirty="0" smtClean="0"/>
              <a:t>Maryland fought very hard against Prohibition.</a:t>
            </a:r>
          </a:p>
          <a:p>
            <a:r>
              <a:rPr lang="en-US" dirty="0" smtClean="0"/>
              <a:t>It was the only state to never pass a state enforcement act of Prohibition</a:t>
            </a:r>
          </a:p>
          <a:p>
            <a:r>
              <a:rPr lang="en-US" dirty="0" smtClean="0"/>
              <a:t>Most people in Maryland, especially in Baltimore opposed the law and blatantly violated it</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Prohibition in Maryland continued</a:t>
            </a:r>
            <a:endParaRPr lang="en-US" dirty="0"/>
          </a:p>
        </p:txBody>
      </p:sp>
      <p:sp>
        <p:nvSpPr>
          <p:cNvPr id="3" name="Content Placeholder 2"/>
          <p:cNvSpPr>
            <a:spLocks noGrp="1"/>
          </p:cNvSpPr>
          <p:nvPr>
            <p:ph idx="1"/>
          </p:nvPr>
        </p:nvSpPr>
        <p:spPr/>
        <p:txBody>
          <a:bodyPr/>
          <a:lstStyle/>
          <a:p>
            <a:r>
              <a:rPr lang="en-US" dirty="0" smtClean="0"/>
              <a:t>Being on the Chesapeake Bay made Maryland a prime port for bootleggers.  </a:t>
            </a:r>
          </a:p>
          <a:p>
            <a:r>
              <a:rPr lang="en-US" dirty="0" smtClean="0"/>
              <a:t>Maryland’s governor from 1920-1924 was a huge supporter of allowing Maryland to exist as a wet state</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Baltimore during Prohibition</a:t>
            </a:r>
            <a:endParaRPr lang="en-US" dirty="0"/>
          </a:p>
        </p:txBody>
      </p:sp>
      <p:sp>
        <p:nvSpPr>
          <p:cNvPr id="3" name="Content Placeholder 2"/>
          <p:cNvSpPr>
            <a:spLocks noGrp="1"/>
          </p:cNvSpPr>
          <p:nvPr>
            <p:ph idx="1"/>
          </p:nvPr>
        </p:nvSpPr>
        <p:spPr/>
        <p:txBody>
          <a:bodyPr/>
          <a:lstStyle/>
          <a:p>
            <a:r>
              <a:rPr lang="en-US" dirty="0" smtClean="0"/>
              <a:t>Baltimore was viewed as a “center of resistance to Prohibition”</a:t>
            </a:r>
          </a:p>
          <a:p>
            <a:r>
              <a:rPr lang="en-US" dirty="0" smtClean="0"/>
              <a:t>People continued to make, drink and sell alcohol in Baltimore.  </a:t>
            </a:r>
          </a:p>
          <a:p>
            <a:r>
              <a:rPr lang="en-US" dirty="0" smtClean="0"/>
              <a:t>Fells point in Baltimore was actually a major port for bootleggers.  </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Drinking at a Hotel in Baltimore</a:t>
            </a:r>
            <a:endParaRPr lang="en-US" dirty="0"/>
          </a:p>
        </p:txBody>
      </p:sp>
      <p:pic>
        <p:nvPicPr>
          <p:cNvPr id="1026" name="Picture 2" descr="Mencken at Rennert Hotel"/>
          <p:cNvPicPr>
            <a:picLocks noChangeAspect="1" noChangeArrowheads="1"/>
          </p:cNvPicPr>
          <p:nvPr/>
        </p:nvPicPr>
        <p:blipFill>
          <a:blip r:embed="rId2" cstate="print"/>
          <a:srcRect/>
          <a:stretch>
            <a:fillRect/>
          </a:stretch>
        </p:blipFill>
        <p:spPr bwMode="auto">
          <a:xfrm>
            <a:off x="914400" y="1271778"/>
            <a:ext cx="6934200" cy="5339334"/>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No Prohibition Ad, Fells Point, Baltimore Harbor  265 by JoeDuck."/>
          <p:cNvPicPr>
            <a:picLocks noChangeAspect="1" noChangeArrowheads="1"/>
          </p:cNvPicPr>
          <p:nvPr/>
        </p:nvPicPr>
        <p:blipFill>
          <a:blip r:embed="rId2" cstate="print"/>
          <a:srcRect/>
          <a:stretch>
            <a:fillRect/>
          </a:stretch>
        </p:blipFill>
        <p:spPr bwMode="auto">
          <a:xfrm>
            <a:off x="1828800" y="112295"/>
            <a:ext cx="4991100" cy="6567237"/>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before Prohibition</a:t>
            </a:r>
            <a:endParaRPr lang="en-US" dirty="0"/>
          </a:p>
        </p:txBody>
      </p:sp>
      <p:pic>
        <p:nvPicPr>
          <p:cNvPr id="25604" name="Picture 4" descr="http://www.mdhs.org/Library/Images/Mellon%20Images/Z24access/z24-00047.jpg"/>
          <p:cNvPicPr>
            <a:picLocks noChangeAspect="1" noChangeArrowheads="1"/>
          </p:cNvPicPr>
          <p:nvPr/>
        </p:nvPicPr>
        <p:blipFill>
          <a:blip r:embed="rId2" cstate="print"/>
          <a:srcRect/>
          <a:stretch>
            <a:fillRect/>
          </a:stretch>
        </p:blipFill>
        <p:spPr bwMode="auto">
          <a:xfrm>
            <a:off x="914400" y="1219200"/>
            <a:ext cx="6784195" cy="5393436"/>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From what you know about Prohibition, compare it to modern day gangs and the Drug Trade.  In an article compare the two?  Do you think illegal drugs led to gangs the way that Prohibition led to organized crime?  Why or Why not?  </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4800" dirty="0" smtClean="0"/>
              <a:t>Do you think that the gangs of today are related to selling drugs?  Why or Why not? </a:t>
            </a:r>
            <a:endParaRPr lang="en-US" sz="4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381000" y="1295400"/>
            <a:ext cx="8382000" cy="5135563"/>
          </a:xfrm>
        </p:spPr>
        <p:txBody>
          <a:bodyPr>
            <a:normAutofit/>
          </a:bodyPr>
          <a:lstStyle/>
          <a:p>
            <a:r>
              <a:rPr lang="en-US" sz="3600" dirty="0" smtClean="0"/>
              <a:t>Speakeasies-  establishments which illegally sold alcohol during Prohibition</a:t>
            </a:r>
          </a:p>
          <a:p>
            <a:r>
              <a:rPr lang="en-US" sz="3600" dirty="0" smtClean="0"/>
              <a:t>Bootleggers- people who make, sell or transport alcohol illegally</a:t>
            </a:r>
          </a:p>
          <a:p>
            <a:r>
              <a:rPr lang="en-US" sz="3600" dirty="0" smtClean="0"/>
              <a:t>Prohibition- the time period in the United States from 1920-1933 during which the making and selling of alcohol was illegal.  </a:t>
            </a:r>
            <a:endParaRPr lang="en-US" sz="36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smtClean="0"/>
              <a:t>What amendment started Prohibition?  </a:t>
            </a:r>
          </a:p>
          <a:p>
            <a:endParaRPr lang="en-US" dirty="0"/>
          </a:p>
          <a:p>
            <a:r>
              <a:rPr lang="en-US" dirty="0" smtClean="0"/>
              <a:t>Why was Prohibition started?  </a:t>
            </a:r>
          </a:p>
          <a:p>
            <a:endParaRPr lang="en-US" dirty="0"/>
          </a:p>
          <a:p>
            <a:r>
              <a:rPr lang="en-US" dirty="0" smtClean="0"/>
              <a:t>Preview:  Do you think Prohibition will be effective in keeping alcohol out of the U.S.?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ill Death Do Us Part"/>
          <p:cNvPicPr>
            <a:picLocks noChangeAspect="1" noChangeArrowheads="1"/>
          </p:cNvPicPr>
          <p:nvPr/>
        </p:nvPicPr>
        <p:blipFill>
          <a:blip r:embed="rId2" cstate="print"/>
          <a:srcRect/>
          <a:stretch>
            <a:fillRect/>
          </a:stretch>
        </p:blipFill>
        <p:spPr bwMode="auto">
          <a:xfrm>
            <a:off x="1828800" y="0"/>
            <a:ext cx="5105400" cy="6848476"/>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Prohibition</a:t>
            </a:r>
            <a:endParaRPr lang="en-US" dirty="0"/>
          </a:p>
        </p:txBody>
      </p:sp>
      <p:sp>
        <p:nvSpPr>
          <p:cNvPr id="3" name="Content Placeholder 2"/>
          <p:cNvSpPr>
            <a:spLocks noGrp="1"/>
          </p:cNvSpPr>
          <p:nvPr>
            <p:ph idx="1"/>
          </p:nvPr>
        </p:nvSpPr>
        <p:spPr>
          <a:xfrm>
            <a:off x="457200" y="990600"/>
            <a:ext cx="8229600" cy="5867400"/>
          </a:xfrm>
        </p:spPr>
        <p:txBody>
          <a:bodyPr>
            <a:normAutofit lnSpcReduction="10000"/>
          </a:bodyPr>
          <a:lstStyle/>
          <a:p>
            <a:r>
              <a:rPr lang="en-US" dirty="0" smtClean="0"/>
              <a:t>Read pg 383 (2</a:t>
            </a:r>
            <a:r>
              <a:rPr lang="en-US" baseline="30000" dirty="0" smtClean="0"/>
              <a:t>nd</a:t>
            </a:r>
            <a:r>
              <a:rPr lang="en-US" dirty="0" smtClean="0"/>
              <a:t> column) until pg 385</a:t>
            </a:r>
          </a:p>
          <a:p>
            <a:r>
              <a:rPr lang="en-US" dirty="0" smtClean="0"/>
              <a:t>What was the Volstead Act?</a:t>
            </a:r>
          </a:p>
          <a:p>
            <a:r>
              <a:rPr lang="en-US" dirty="0" smtClean="0"/>
              <a:t>How many people were arrested for violating Prohibition?  </a:t>
            </a:r>
          </a:p>
          <a:p>
            <a:r>
              <a:rPr lang="en-US" dirty="0" smtClean="0"/>
              <a:t>What countries did most bootleggers bring alcohol from?  </a:t>
            </a:r>
          </a:p>
          <a:p>
            <a:r>
              <a:rPr lang="en-US" dirty="0" smtClean="0"/>
              <a:t>How did the name Speakeasy come about?</a:t>
            </a:r>
          </a:p>
          <a:p>
            <a:r>
              <a:rPr lang="en-US" dirty="0" smtClean="0"/>
              <a:t>Who took control of the illegal liquor trade? Why?</a:t>
            </a:r>
          </a:p>
          <a:p>
            <a:r>
              <a:rPr lang="en-US" dirty="0" smtClean="0"/>
              <a:t> Why were the gangs dangerous?</a:t>
            </a:r>
          </a:p>
          <a:p>
            <a:r>
              <a:rPr lang="en-US" dirty="0" smtClean="0"/>
              <a:t>Why was Prohibition ended?  </a:t>
            </a:r>
          </a:p>
          <a:p>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 Capone</a:t>
            </a:r>
            <a:endParaRPr lang="en-US" dirty="0"/>
          </a:p>
        </p:txBody>
      </p:sp>
      <p:pic>
        <p:nvPicPr>
          <p:cNvPr id="28674" name="Picture 2" descr="Al Capone"/>
          <p:cNvPicPr>
            <a:picLocks noChangeAspect="1" noChangeArrowheads="1"/>
          </p:cNvPicPr>
          <p:nvPr/>
        </p:nvPicPr>
        <p:blipFill>
          <a:blip r:embed="rId2" cstate="print"/>
          <a:srcRect/>
          <a:stretch>
            <a:fillRect/>
          </a:stretch>
        </p:blipFill>
        <p:spPr bwMode="auto">
          <a:xfrm>
            <a:off x="2057400" y="1160808"/>
            <a:ext cx="4495800" cy="5546451"/>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Prohibition Bust in Colorado</a:t>
            </a:r>
            <a:endParaRPr lang="en-US" dirty="0"/>
          </a:p>
        </p:txBody>
      </p:sp>
      <p:pic>
        <p:nvPicPr>
          <p:cNvPr id="29698" name="Picture 2" descr="Prohibition bust in Colorado"/>
          <p:cNvPicPr>
            <a:picLocks noChangeAspect="1" noChangeArrowheads="1"/>
          </p:cNvPicPr>
          <p:nvPr/>
        </p:nvPicPr>
        <p:blipFill>
          <a:blip r:embed="rId2" cstate="print"/>
          <a:srcRect/>
          <a:stretch>
            <a:fillRect/>
          </a:stretch>
        </p:blipFill>
        <p:spPr bwMode="auto">
          <a:xfrm>
            <a:off x="914400" y="1143000"/>
            <a:ext cx="7010400" cy="5583106"/>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How is Prohibition linked to Crime?</a:t>
            </a:r>
            <a:endParaRPr lang="en-US" dirty="0"/>
          </a:p>
        </p:txBody>
      </p:sp>
      <p:graphicFrame>
        <p:nvGraphicFramePr>
          <p:cNvPr id="4" name="Content Placeholder 3"/>
          <p:cNvGraphicFramePr>
            <a:graphicFrameLocks noGrp="1"/>
          </p:cNvGraphicFramePr>
          <p:nvPr>
            <p:ph idx="1"/>
          </p:nvPr>
        </p:nvGraphicFramePr>
        <p:xfrm>
          <a:off x="228600" y="1066800"/>
          <a:ext cx="4229100" cy="5349240"/>
        </p:xfrm>
        <a:graphic>
          <a:graphicData uri="http://schemas.openxmlformats.org/drawingml/2006/table">
            <a:tbl>
              <a:tblPr firstRow="1" bandRow="1">
                <a:tableStyleId>{073A0DAA-6AF3-43AB-8588-CEC1D06C72B9}</a:tableStyleId>
              </a:tblPr>
              <a:tblGrid>
                <a:gridCol w="4229100"/>
              </a:tblGrid>
              <a:tr h="891540">
                <a:tc>
                  <a:txBody>
                    <a:bodyPr/>
                    <a:lstStyle/>
                    <a:p>
                      <a:r>
                        <a:rPr lang="en-US" dirty="0" smtClean="0"/>
                        <a:t>Name of Crime</a:t>
                      </a:r>
                      <a:endParaRPr lang="en-US" dirty="0"/>
                    </a:p>
                  </a:txBody>
                  <a:tcPr/>
                </a:tc>
              </a:tr>
              <a:tr h="891540">
                <a:tc>
                  <a:txBody>
                    <a:bodyPr/>
                    <a:lstStyle/>
                    <a:p>
                      <a:r>
                        <a:rPr lang="en-US" sz="2800" dirty="0" smtClean="0"/>
                        <a:t>Bootlegging</a:t>
                      </a:r>
                      <a:endParaRPr lang="en-US" sz="2800" dirty="0"/>
                    </a:p>
                  </a:txBody>
                  <a:tcPr/>
                </a:tc>
              </a:tr>
              <a:tr h="891540">
                <a:tc>
                  <a:txBody>
                    <a:bodyPr/>
                    <a:lstStyle/>
                    <a:p>
                      <a:r>
                        <a:rPr lang="en-US" sz="2800" dirty="0" smtClean="0"/>
                        <a:t>Murder</a:t>
                      </a:r>
                      <a:endParaRPr lang="en-US" sz="2800" dirty="0"/>
                    </a:p>
                  </a:txBody>
                  <a:tcPr/>
                </a:tc>
              </a:tr>
              <a:tr h="891540">
                <a:tc>
                  <a:txBody>
                    <a:bodyPr/>
                    <a:lstStyle/>
                    <a:p>
                      <a:r>
                        <a:rPr lang="en-US" sz="2800" dirty="0" smtClean="0"/>
                        <a:t>Blackmail </a:t>
                      </a:r>
                      <a:endParaRPr lang="en-US" sz="2800" dirty="0"/>
                    </a:p>
                  </a:txBody>
                  <a:tcPr/>
                </a:tc>
              </a:tr>
              <a:tr h="891540">
                <a:tc>
                  <a:txBody>
                    <a:bodyPr/>
                    <a:lstStyle/>
                    <a:p>
                      <a:r>
                        <a:rPr lang="en-US" sz="2800" dirty="0" smtClean="0"/>
                        <a:t>Speakeasies</a:t>
                      </a:r>
                      <a:endParaRPr lang="en-US" sz="2800" dirty="0"/>
                    </a:p>
                  </a:txBody>
                  <a:tcPr/>
                </a:tc>
              </a:tr>
              <a:tr h="891540">
                <a:tc>
                  <a:txBody>
                    <a:bodyPr/>
                    <a:lstStyle/>
                    <a:p>
                      <a:r>
                        <a:rPr lang="en-US" sz="2800" dirty="0" smtClean="0"/>
                        <a:t>Bribery</a:t>
                      </a:r>
                      <a:r>
                        <a:rPr lang="en-US" sz="2800" baseline="0" dirty="0" smtClean="0"/>
                        <a:t> </a:t>
                      </a:r>
                      <a:endParaRPr lang="en-US" sz="2800" dirty="0"/>
                    </a:p>
                  </a:txBody>
                  <a:tcPr/>
                </a:tc>
              </a:tr>
            </a:tbl>
          </a:graphicData>
        </a:graphic>
      </p:graphicFrame>
      <p:graphicFrame>
        <p:nvGraphicFramePr>
          <p:cNvPr id="5" name="Table 4"/>
          <p:cNvGraphicFramePr>
            <a:graphicFrameLocks noGrp="1"/>
          </p:cNvGraphicFramePr>
          <p:nvPr/>
        </p:nvGraphicFramePr>
        <p:xfrm>
          <a:off x="4495800" y="1066800"/>
          <a:ext cx="4343400" cy="5379457"/>
        </p:xfrm>
        <a:graphic>
          <a:graphicData uri="http://schemas.openxmlformats.org/drawingml/2006/table">
            <a:tbl>
              <a:tblPr firstRow="1" bandRow="1">
                <a:tableStyleId>{073A0DAA-6AF3-43AB-8588-CEC1D06C72B9}</a:tableStyleId>
              </a:tblPr>
              <a:tblGrid>
                <a:gridCol w="4343400"/>
              </a:tblGrid>
              <a:tr h="860929">
                <a:tc>
                  <a:txBody>
                    <a:bodyPr/>
                    <a:lstStyle/>
                    <a:p>
                      <a:r>
                        <a:rPr lang="en-US" dirty="0" smtClean="0"/>
                        <a:t>Link to Prohibition</a:t>
                      </a:r>
                      <a:endParaRPr lang="en-US" dirty="0"/>
                    </a:p>
                  </a:txBody>
                  <a:tcPr/>
                </a:tc>
              </a:tr>
              <a:tr h="967870">
                <a:tc>
                  <a:txBody>
                    <a:bodyPr/>
                    <a:lstStyle/>
                    <a:p>
                      <a:r>
                        <a:rPr lang="en-US" dirty="0" smtClean="0"/>
                        <a:t>There was still</a:t>
                      </a:r>
                      <a:r>
                        <a:rPr lang="en-US" baseline="0" dirty="0" smtClean="0"/>
                        <a:t> a high demand for alcohol so there was a lot of money for those who could bring it in illegally.</a:t>
                      </a:r>
                      <a:endParaRPr lang="en-US" dirty="0"/>
                    </a:p>
                  </a:txBody>
                  <a:tcPr/>
                </a:tc>
              </a:tr>
              <a:tr h="860929">
                <a:tc>
                  <a:txBody>
                    <a:bodyPr/>
                    <a:lstStyle/>
                    <a:p>
                      <a:r>
                        <a:rPr lang="en-US" dirty="0" smtClean="0"/>
                        <a:t>The gangs</a:t>
                      </a:r>
                      <a:r>
                        <a:rPr lang="en-US" baseline="0" dirty="0" smtClean="0"/>
                        <a:t> that controlled the illegal alcohol trade would often fight and kill one another</a:t>
                      </a:r>
                      <a:endParaRPr lang="en-US" dirty="0"/>
                    </a:p>
                  </a:txBody>
                  <a:tcPr/>
                </a:tc>
              </a:tr>
              <a:tr h="860929">
                <a:tc>
                  <a:txBody>
                    <a:bodyPr/>
                    <a:lstStyle/>
                    <a:p>
                      <a:r>
                        <a:rPr lang="en-US" dirty="0" smtClean="0"/>
                        <a:t>Gang leaders would try to blackmail police</a:t>
                      </a:r>
                      <a:r>
                        <a:rPr lang="en-US" baseline="0" dirty="0" smtClean="0"/>
                        <a:t> officers and other officials into allowing their illegal trade.  </a:t>
                      </a:r>
                      <a:endParaRPr lang="en-US" dirty="0"/>
                    </a:p>
                  </a:txBody>
                  <a:tcPr/>
                </a:tc>
              </a:tr>
              <a:tr h="860929">
                <a:tc>
                  <a:txBody>
                    <a:bodyPr/>
                    <a:lstStyle/>
                    <a:p>
                      <a:r>
                        <a:rPr lang="en-US" dirty="0" smtClean="0"/>
                        <a:t>It was dangerous to keep alcohol</a:t>
                      </a:r>
                      <a:r>
                        <a:rPr lang="en-US" baseline="0" dirty="0" smtClean="0"/>
                        <a:t> at home so speakeasies were created to have secret places for people to drink</a:t>
                      </a:r>
                      <a:endParaRPr lang="en-US" dirty="0"/>
                    </a:p>
                  </a:txBody>
                  <a:tcPr/>
                </a:tc>
              </a:tr>
              <a:tr h="860929">
                <a:tc>
                  <a:txBody>
                    <a:bodyPr/>
                    <a:lstStyle/>
                    <a:p>
                      <a:r>
                        <a:rPr lang="en-US" dirty="0" smtClean="0"/>
                        <a:t>Gangs</a:t>
                      </a:r>
                      <a:r>
                        <a:rPr lang="en-US" baseline="0" dirty="0" smtClean="0"/>
                        <a:t> and Bootleggers often bribed cops into allowing their illegal activity.  </a:t>
                      </a:r>
                      <a:endParaRPr lang="en-US"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1435</TotalTime>
  <Words>442</Words>
  <Application>Microsoft Office PowerPoint</Application>
  <PresentationFormat>On-screen Show (4:3)</PresentationFormat>
  <Paragraphs>53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Crime in the 1920s</vt:lpstr>
      <vt:lpstr>Warm-up</vt:lpstr>
      <vt:lpstr>Vocabulary</vt:lpstr>
      <vt:lpstr>Review</vt:lpstr>
      <vt:lpstr>Slide 5</vt:lpstr>
      <vt:lpstr>Prohibition</vt:lpstr>
      <vt:lpstr>Al Capone</vt:lpstr>
      <vt:lpstr>Prohibition Bust in Colorado</vt:lpstr>
      <vt:lpstr>How is Prohibition linked to Crime?</vt:lpstr>
      <vt:lpstr>Prohibition Cartoon </vt:lpstr>
      <vt:lpstr>Prohibition in Maryland</vt:lpstr>
      <vt:lpstr>Prohibition in Maryland continued</vt:lpstr>
      <vt:lpstr>Baltimore during Prohibition</vt:lpstr>
      <vt:lpstr>Drinking at a Hotel in Baltimore</vt:lpstr>
      <vt:lpstr>Slide 15</vt:lpstr>
      <vt:lpstr>Right before Prohibition</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in the 1920s</dc:title>
  <dc:creator>Sejal</dc:creator>
  <cp:lastModifiedBy>Sejal</cp:lastModifiedBy>
  <cp:revision>37</cp:revision>
  <dcterms:created xsi:type="dcterms:W3CDTF">2010-01-12T19:59:53Z</dcterms:created>
  <dcterms:modified xsi:type="dcterms:W3CDTF">2010-01-13T19:55:35Z</dcterms:modified>
</cp:coreProperties>
</file>